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8288000" cy="10287000"/>
  <p:notesSz cx="6858000" cy="9144000"/>
  <p:embeddedFontLst>
    <p:embeddedFont>
      <p:font typeface="Aileron Light" charset="1" panose="00000400000000000000"/>
      <p:regular r:id="rId47"/>
    </p:embeddedFont>
    <p:embeddedFont>
      <p:font typeface="Aileron" charset="1" panose="00000500000000000000"/>
      <p:regular r:id="rId48"/>
    </p:embeddedFont>
    <p:embeddedFont>
      <p:font typeface="Aileron Bold" charset="1" panose="00000800000000000000"/>
      <p:regular r:id="rId49"/>
    </p:embeddedFont>
    <p:embeddedFont>
      <p:font typeface="Aileron Bold Italics" charset="1" panose="00000800000000000000"/>
      <p:regular r:id="rId50"/>
    </p:embeddedFont>
    <p:embeddedFont>
      <p:font typeface="Aileron Italics" charset="1" panose="00000500000000000000"/>
      <p:regular r:id="rId51"/>
    </p:embeddedFont>
    <p:embeddedFont>
      <p:font typeface="WenQuanYi" charset="1" panose="020B0606030804020204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4F1EB">
                <a:alpha val="56000"/>
              </a:srgbClr>
            </a:gs>
            <a:gs pos="100000">
              <a:srgbClr val="3C6AA9">
                <a:alpha val="785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8164" y="1971894"/>
            <a:ext cx="11031672" cy="6343212"/>
          </a:xfrm>
          <a:custGeom>
            <a:avLst/>
            <a:gdLst/>
            <a:ahLst/>
            <a:cxnLst/>
            <a:rect r="r" b="b" t="t" l="l"/>
            <a:pathLst>
              <a:path h="6343212" w="11031672">
                <a:moveTo>
                  <a:pt x="0" y="0"/>
                </a:moveTo>
                <a:lnTo>
                  <a:pt x="11031672" y="0"/>
                </a:lnTo>
                <a:lnTo>
                  <a:pt x="11031672" y="6343212"/>
                </a:lnTo>
                <a:lnTo>
                  <a:pt x="0" y="63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144" y="3767996"/>
            <a:ext cx="8325713" cy="313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Top 2 Realizations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5064426" cy="21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Top Realization #1 - Mobile</a:t>
            </a:r>
          </a:p>
          <a:p>
            <a:pPr algn="l">
              <a:lnSpc>
                <a:spcPts val="88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13385" y="2148865"/>
            <a:ext cx="10661229" cy="8235800"/>
          </a:xfrm>
          <a:custGeom>
            <a:avLst/>
            <a:gdLst/>
            <a:ahLst/>
            <a:cxnLst/>
            <a:rect r="r" b="b" t="t" l="l"/>
            <a:pathLst>
              <a:path h="8235800" w="10661229">
                <a:moveTo>
                  <a:pt x="0" y="0"/>
                </a:moveTo>
                <a:lnTo>
                  <a:pt x="10661230" y="0"/>
                </a:lnTo>
                <a:lnTo>
                  <a:pt x="10661230" y="8235800"/>
                </a:lnTo>
                <a:lnTo>
                  <a:pt x="0" y="823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5064426" cy="2145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Top Realization #2 - IOT</a:t>
            </a:r>
          </a:p>
          <a:p>
            <a:pPr algn="l">
              <a:lnSpc>
                <a:spcPts val="88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70454" y="2139371"/>
            <a:ext cx="10547092" cy="8147629"/>
          </a:xfrm>
          <a:custGeom>
            <a:avLst/>
            <a:gdLst/>
            <a:ahLst/>
            <a:cxnLst/>
            <a:rect r="r" b="b" t="t" l="l"/>
            <a:pathLst>
              <a:path h="8147629" w="10547092">
                <a:moveTo>
                  <a:pt x="0" y="0"/>
                </a:moveTo>
                <a:lnTo>
                  <a:pt x="10547092" y="0"/>
                </a:lnTo>
                <a:lnTo>
                  <a:pt x="10547092" y="8147629"/>
                </a:lnTo>
                <a:lnTo>
                  <a:pt x="0" y="8147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01858"/>
            <a:ext cx="7383989" cy="3504318"/>
          </a:xfrm>
          <a:custGeom>
            <a:avLst/>
            <a:gdLst/>
            <a:ahLst/>
            <a:cxnLst/>
            <a:rect r="r" b="b" t="t" l="l"/>
            <a:pathLst>
              <a:path h="3504318" w="7383989">
                <a:moveTo>
                  <a:pt x="0" y="0"/>
                </a:moveTo>
                <a:lnTo>
                  <a:pt x="7383989" y="0"/>
                </a:lnTo>
                <a:lnTo>
                  <a:pt x="7383989" y="3504318"/>
                </a:lnTo>
                <a:lnTo>
                  <a:pt x="0" y="350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1705" y="4001858"/>
            <a:ext cx="7379948" cy="3502400"/>
          </a:xfrm>
          <a:custGeom>
            <a:avLst/>
            <a:gdLst/>
            <a:ahLst/>
            <a:cxnLst/>
            <a:rect r="r" b="b" t="t" l="l"/>
            <a:pathLst>
              <a:path h="3502400" w="7379948">
                <a:moveTo>
                  <a:pt x="0" y="0"/>
                </a:moveTo>
                <a:lnTo>
                  <a:pt x="7379949" y="0"/>
                </a:lnTo>
                <a:lnTo>
                  <a:pt x="7379949" y="3502401"/>
                </a:lnTo>
                <a:lnTo>
                  <a:pt x="0" y="3502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41620" y="3289388"/>
            <a:ext cx="3524159" cy="712470"/>
            <a:chOff x="0" y="0"/>
            <a:chExt cx="928174" cy="187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8174" cy="187646"/>
            </a:xfrm>
            <a:custGeom>
              <a:avLst/>
              <a:gdLst/>
              <a:ahLst/>
              <a:cxnLst/>
              <a:rect r="r" b="b" t="t" l="l"/>
              <a:pathLst>
                <a:path h="187646" w="928174">
                  <a:moveTo>
                    <a:pt x="464087" y="0"/>
                  </a:moveTo>
                  <a:cubicBezTo>
                    <a:pt x="207779" y="0"/>
                    <a:pt x="0" y="42006"/>
                    <a:pt x="0" y="93823"/>
                  </a:cubicBezTo>
                  <a:cubicBezTo>
                    <a:pt x="0" y="145640"/>
                    <a:pt x="207779" y="187646"/>
                    <a:pt x="464087" y="187646"/>
                  </a:cubicBezTo>
                  <a:cubicBezTo>
                    <a:pt x="720395" y="187646"/>
                    <a:pt x="928174" y="145640"/>
                    <a:pt x="928174" y="93823"/>
                  </a:cubicBezTo>
                  <a:cubicBezTo>
                    <a:pt x="928174" y="42006"/>
                    <a:pt x="720395" y="0"/>
                    <a:pt x="4640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7016" y="-30033"/>
              <a:ext cx="754141" cy="200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7722" y="1087755"/>
            <a:ext cx="15064426" cy="214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Pros and Cons:</a:t>
            </a:r>
          </a:p>
          <a:p>
            <a:pPr algn="l">
              <a:lnSpc>
                <a:spcPts val="88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82396"/>
            <a:ext cx="73839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3021" y="4145667"/>
            <a:ext cx="32005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PROS: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73025" y="4145667"/>
            <a:ext cx="32005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9346" y="4145667"/>
            <a:ext cx="32005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PROS: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0755" y="4145667"/>
            <a:ext cx="320059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1705" y="3372846"/>
            <a:ext cx="738398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MOBILE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73440" y="5198745"/>
            <a:ext cx="352824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EASY TO NAVIGATE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SIMPLE INTERFACE 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INTUITIVE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56934" y="5198745"/>
            <a:ext cx="352824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MORE WORK TO  ACCESS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720694" y="5198745"/>
            <a:ext cx="352824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REQUIRES DEVICES MANY  PEOPLE MAY NOT HAVE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39200" y="5198745"/>
            <a:ext cx="352824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MORE ENGAGING</a:t>
            </a:r>
          </a:p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PROVIDES MORE USEFUL DATA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1098" y="4076607"/>
            <a:ext cx="9045804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Task Flows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7256" y="3447819"/>
            <a:ext cx="15473488" cy="5589798"/>
          </a:xfrm>
          <a:custGeom>
            <a:avLst/>
            <a:gdLst/>
            <a:ahLst/>
            <a:cxnLst/>
            <a:rect r="r" b="b" t="t" l="l"/>
            <a:pathLst>
              <a:path h="5589798" w="15473488">
                <a:moveTo>
                  <a:pt x="0" y="0"/>
                </a:moveTo>
                <a:lnTo>
                  <a:pt x="15473488" y="0"/>
                </a:lnTo>
                <a:lnTo>
                  <a:pt x="15473488" y="5589797"/>
                </a:lnTo>
                <a:lnTo>
                  <a:pt x="0" y="5589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05885"/>
            <a:ext cx="15064426" cy="123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spc="-47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Simple Task Flow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9811" y="2612682"/>
            <a:ext cx="13708378" cy="7225458"/>
          </a:xfrm>
          <a:custGeom>
            <a:avLst/>
            <a:gdLst/>
            <a:ahLst/>
            <a:cxnLst/>
            <a:rect r="r" b="b" t="t" l="l"/>
            <a:pathLst>
              <a:path h="7225458" w="13708378">
                <a:moveTo>
                  <a:pt x="0" y="0"/>
                </a:moveTo>
                <a:lnTo>
                  <a:pt x="13708378" y="0"/>
                </a:lnTo>
                <a:lnTo>
                  <a:pt x="13708378" y="7225457"/>
                </a:lnTo>
                <a:lnTo>
                  <a:pt x="0" y="7225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05885"/>
            <a:ext cx="15064426" cy="123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spc="-47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Medium Task Flow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9811" y="2941385"/>
            <a:ext cx="13708378" cy="6757088"/>
          </a:xfrm>
          <a:custGeom>
            <a:avLst/>
            <a:gdLst/>
            <a:ahLst/>
            <a:cxnLst/>
            <a:rect r="r" b="b" t="t" l="l"/>
            <a:pathLst>
              <a:path h="6757088" w="13708378">
                <a:moveTo>
                  <a:pt x="0" y="0"/>
                </a:moveTo>
                <a:lnTo>
                  <a:pt x="13708378" y="0"/>
                </a:lnTo>
                <a:lnTo>
                  <a:pt x="13708378" y="6757088"/>
                </a:lnTo>
                <a:lnTo>
                  <a:pt x="0" y="675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05885"/>
            <a:ext cx="15064426" cy="123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spc="-47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Complex Task Flow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93912" y="3767963"/>
            <a:ext cx="1050017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Low Fidelity Paper Prototype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5294" y="2447374"/>
            <a:ext cx="8797467" cy="3719511"/>
          </a:xfrm>
          <a:custGeom>
            <a:avLst/>
            <a:gdLst/>
            <a:ahLst/>
            <a:cxnLst/>
            <a:rect r="r" b="b" t="t" l="l"/>
            <a:pathLst>
              <a:path h="3719511" w="8797467">
                <a:moveTo>
                  <a:pt x="0" y="0"/>
                </a:moveTo>
                <a:lnTo>
                  <a:pt x="8797467" y="0"/>
                </a:lnTo>
                <a:lnTo>
                  <a:pt x="8797467" y="3719511"/>
                </a:lnTo>
                <a:lnTo>
                  <a:pt x="0" y="3719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6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58608" y="5665807"/>
            <a:ext cx="8755973" cy="4115307"/>
          </a:xfrm>
          <a:custGeom>
            <a:avLst/>
            <a:gdLst/>
            <a:ahLst/>
            <a:cxnLst/>
            <a:rect r="r" b="b" t="t" l="l"/>
            <a:pathLst>
              <a:path h="4115307" w="8755973">
                <a:moveTo>
                  <a:pt x="0" y="0"/>
                </a:moveTo>
                <a:lnTo>
                  <a:pt x="8755973" y="0"/>
                </a:lnTo>
                <a:lnTo>
                  <a:pt x="8755973" y="4115308"/>
                </a:lnTo>
                <a:lnTo>
                  <a:pt x="0" y="411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67785"/>
            <a:ext cx="15064426" cy="101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Simple Task Paper Prototype Version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7637448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99819" y="1490529"/>
            <a:ext cx="4602016" cy="47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9819" y="2626002"/>
            <a:ext cx="4602016" cy="47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Sketching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9819" y="3518596"/>
            <a:ext cx="4602016" cy="9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Selected interface &amp; rationale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4654069"/>
            <a:ext cx="5259481" cy="96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Low-fi prototype (tasks + complete)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6032421"/>
            <a:ext cx="4602016" cy="47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Testing methodology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7167894"/>
            <a:ext cx="4602016" cy="47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Testing results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8303367"/>
            <a:ext cx="4602016" cy="47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Discussions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2788" y="1401986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2531782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3661579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4791376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5921173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7050970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8180766"/>
            <a:ext cx="1584978" cy="86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958811" y="2427822"/>
            <a:ext cx="12370378" cy="7731486"/>
          </a:xfrm>
          <a:custGeom>
            <a:avLst/>
            <a:gdLst/>
            <a:ahLst/>
            <a:cxnLst/>
            <a:rect r="r" b="b" t="t" l="l"/>
            <a:pathLst>
              <a:path h="7731486" w="12370378">
                <a:moveTo>
                  <a:pt x="0" y="0"/>
                </a:moveTo>
                <a:lnTo>
                  <a:pt x="12370378" y="0"/>
                </a:lnTo>
                <a:lnTo>
                  <a:pt x="12370378" y="7731487"/>
                </a:lnTo>
                <a:lnTo>
                  <a:pt x="0" y="773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8735"/>
            <a:ext cx="15064426" cy="98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Medium Task Paper Prototype Version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2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6"/>
              </a:lnSpc>
            </a:pPr>
            <a:r>
              <a:rPr lang="en-US" sz="8400" spc="-403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Complex Task Flow Paper Prototype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2531" y="3047803"/>
            <a:ext cx="15042939" cy="5246225"/>
          </a:xfrm>
          <a:custGeom>
            <a:avLst/>
            <a:gdLst/>
            <a:ahLst/>
            <a:cxnLst/>
            <a:rect r="r" b="b" t="t" l="l"/>
            <a:pathLst>
              <a:path h="5246225" w="15042939">
                <a:moveTo>
                  <a:pt x="0" y="0"/>
                </a:moveTo>
                <a:lnTo>
                  <a:pt x="15042938" y="0"/>
                </a:lnTo>
                <a:lnTo>
                  <a:pt x="15042938" y="5246224"/>
                </a:lnTo>
                <a:lnTo>
                  <a:pt x="0" y="524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2531" y="8423765"/>
            <a:ext cx="1504293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3C6AA9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(Note: Although this is shorter, it’s complex because it’s something only a few power users might use.)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1098" y="4076607"/>
            <a:ext cx="9045804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Methodology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542394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Roles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640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802" y="4400576"/>
            <a:ext cx="39525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Observer/note-taker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2948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276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7439" y="5323878"/>
            <a:ext cx="3287745" cy="3283627"/>
          </a:xfrm>
          <a:custGeom>
            <a:avLst/>
            <a:gdLst/>
            <a:ahLst/>
            <a:cxnLst/>
            <a:rect r="r" b="b" t="t" l="l"/>
            <a:pathLst>
              <a:path h="3283627" w="3287745">
                <a:moveTo>
                  <a:pt x="0" y="0"/>
                </a:moveTo>
                <a:lnTo>
                  <a:pt x="3287745" y="0"/>
                </a:lnTo>
                <a:lnTo>
                  <a:pt x="3287745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063" t="0" r="-42126" b="-295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707439" y="3521162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Zijian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5023" y="4400576"/>
            <a:ext cx="39525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Facilitator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8027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Eric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1023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Steve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60425" y="4400576"/>
            <a:ext cx="39525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Computer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54096" y="5353920"/>
            <a:ext cx="3253584" cy="3253584"/>
          </a:xfrm>
          <a:custGeom>
            <a:avLst/>
            <a:gdLst/>
            <a:ahLst/>
            <a:cxnLst/>
            <a:rect r="r" b="b" t="t" l="l"/>
            <a:pathLst>
              <a:path h="3253584" w="3253584">
                <a:moveTo>
                  <a:pt x="0" y="0"/>
                </a:moveTo>
                <a:lnTo>
                  <a:pt x="3253585" y="0"/>
                </a:lnTo>
                <a:lnTo>
                  <a:pt x="3253585" y="3253585"/>
                </a:lnTo>
                <a:lnTo>
                  <a:pt x="0" y="325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33699" y="4400576"/>
            <a:ext cx="39525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Metrics recorder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3386" y="2731582"/>
            <a:ext cx="3598492" cy="2698869"/>
          </a:xfrm>
          <a:custGeom>
            <a:avLst/>
            <a:gdLst/>
            <a:ahLst/>
            <a:cxnLst/>
            <a:rect r="r" b="b" t="t" l="l"/>
            <a:pathLst>
              <a:path h="2698869" w="3598492">
                <a:moveTo>
                  <a:pt x="0" y="0"/>
                </a:moveTo>
                <a:lnTo>
                  <a:pt x="3598492" y="0"/>
                </a:lnTo>
                <a:lnTo>
                  <a:pt x="3598492" y="2698869"/>
                </a:lnTo>
                <a:lnTo>
                  <a:pt x="0" y="269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0807" y="2731582"/>
            <a:ext cx="3533186" cy="2649890"/>
          </a:xfrm>
          <a:custGeom>
            <a:avLst/>
            <a:gdLst/>
            <a:ahLst/>
            <a:cxnLst/>
            <a:rect r="r" b="b" t="t" l="l"/>
            <a:pathLst>
              <a:path h="2649890" w="3533186">
                <a:moveTo>
                  <a:pt x="0" y="0"/>
                </a:moveTo>
                <a:lnTo>
                  <a:pt x="3533186" y="0"/>
                </a:lnTo>
                <a:lnTo>
                  <a:pt x="3533186" y="2649890"/>
                </a:lnTo>
                <a:lnTo>
                  <a:pt x="0" y="264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0663" y="2731582"/>
            <a:ext cx="3841153" cy="2698869"/>
          </a:xfrm>
          <a:custGeom>
            <a:avLst/>
            <a:gdLst/>
            <a:ahLst/>
            <a:cxnLst/>
            <a:rect r="r" b="b" t="t" l="l"/>
            <a:pathLst>
              <a:path h="2698869" w="3841153">
                <a:moveTo>
                  <a:pt x="0" y="0"/>
                </a:moveTo>
                <a:lnTo>
                  <a:pt x="3841153" y="0"/>
                </a:lnTo>
                <a:lnTo>
                  <a:pt x="3841153" y="2698869"/>
                </a:lnTo>
                <a:lnTo>
                  <a:pt x="0" y="269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4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730" y="2731582"/>
            <a:ext cx="3680053" cy="2700239"/>
          </a:xfrm>
          <a:custGeom>
            <a:avLst/>
            <a:gdLst/>
            <a:ahLst/>
            <a:cxnLst/>
            <a:rect r="r" b="b" t="t" l="l"/>
            <a:pathLst>
              <a:path h="2700239" w="3680053">
                <a:moveTo>
                  <a:pt x="0" y="0"/>
                </a:moveTo>
                <a:lnTo>
                  <a:pt x="3680054" y="0"/>
                </a:lnTo>
                <a:lnTo>
                  <a:pt x="3680054" y="2700239"/>
                </a:lnTo>
                <a:lnTo>
                  <a:pt x="0" y="2700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64833" y="5623691"/>
            <a:ext cx="48912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PARTICIPANT 2: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1353" y="6245991"/>
            <a:ext cx="4698206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Demographic: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FLI Student counselor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Recruitment: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Direct approach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Compensation: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n/a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9496" y="5623691"/>
            <a:ext cx="48912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PARTICIPANT 3: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84956" y="6207891"/>
            <a:ext cx="4850492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Demographic: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Early Career Educator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Recruitment: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Mutual Friend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Compensation: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 Starbucks Coffee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5448" y="6167887"/>
            <a:ext cx="4191415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Demographic: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Data Scientist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Recruitment: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Direct Approach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compensation: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 Starbucks Coffee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35616" y="5583687"/>
            <a:ext cx="48912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PARTICIPANT 4: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7000" y="404941"/>
            <a:ext cx="15064426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529" y="5622321"/>
            <a:ext cx="48912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PARTICIPANT 1: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47" y="6245991"/>
            <a:ext cx="464090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Demographic: 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Non-Stanford student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Recruitment: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Direct approach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Compensation:</a:t>
            </a: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 Starbucks Coffee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1098" y="4076607"/>
            <a:ext cx="9045804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Results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325535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Usability goal metrics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53757"/>
            <a:ext cx="9153764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Amount of time spent to complete a task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Amount of times a tester used the “back” button for each task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2959" y="381000"/>
            <a:ext cx="8613011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 Participant1: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87984" y="1463938"/>
            <a:ext cx="7100806" cy="77563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34350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AMOUNT OF SECONDS ON TASK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5655" y="1730290"/>
            <a:ext cx="7082444" cy="764621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22839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BACK PRESSES ON TASK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1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80550" y="2315766"/>
            <a:ext cx="9153764" cy="435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This participant finished the testing process very smoothly without making many mistakes.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“The concept of a planet is a bit confusing”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“I don’t really understand what are the previous session information used for.”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44187" y="2487018"/>
            <a:ext cx="6692061" cy="4910299"/>
          </a:xfrm>
          <a:custGeom>
            <a:avLst/>
            <a:gdLst/>
            <a:ahLst/>
            <a:cxnLst/>
            <a:rect r="r" b="b" t="t" l="l"/>
            <a:pathLst>
              <a:path h="4910299" w="6692061">
                <a:moveTo>
                  <a:pt x="0" y="0"/>
                </a:moveTo>
                <a:lnTo>
                  <a:pt x="6692061" y="0"/>
                </a:lnTo>
                <a:lnTo>
                  <a:pt x="6692061" y="4910299"/>
                </a:lnTo>
                <a:lnTo>
                  <a:pt x="0" y="4910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8685" y="194307"/>
            <a:ext cx="8748240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2: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96448" y="1586913"/>
            <a:ext cx="7083878" cy="765481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34350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AMOUNT OF SECONDS ON TASK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5655" y="1730290"/>
            <a:ext cx="7082444" cy="764621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22839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BACK PRESSES ON TASK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542394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Meet the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640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Sally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802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Economics ‘25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Hong Kong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2948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27675" y="5323878"/>
            <a:ext cx="3283627" cy="3283627"/>
          </a:xfrm>
          <a:custGeom>
            <a:avLst/>
            <a:gdLst/>
            <a:ahLst/>
            <a:cxnLst/>
            <a:rect r="r" b="b" t="t" l="l"/>
            <a:pathLst>
              <a:path h="3283627" w="3283627">
                <a:moveTo>
                  <a:pt x="0" y="0"/>
                </a:moveTo>
                <a:lnTo>
                  <a:pt x="3283627" y="0"/>
                </a:lnTo>
                <a:lnTo>
                  <a:pt x="3283627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7439" y="5323878"/>
            <a:ext cx="3287745" cy="3283627"/>
          </a:xfrm>
          <a:custGeom>
            <a:avLst/>
            <a:gdLst/>
            <a:ahLst/>
            <a:cxnLst/>
            <a:rect r="r" b="b" t="t" l="l"/>
            <a:pathLst>
              <a:path h="3283627" w="3287745">
                <a:moveTo>
                  <a:pt x="0" y="0"/>
                </a:moveTo>
                <a:lnTo>
                  <a:pt x="3287745" y="0"/>
                </a:lnTo>
                <a:lnTo>
                  <a:pt x="3287745" y="3283627"/>
                </a:lnTo>
                <a:lnTo>
                  <a:pt x="0" y="3283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063" t="0" r="-42126" b="-295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5647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Zijian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5048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Symsys ‘26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Chengdu, China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80270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Eric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89671" y="4396431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CS ‘24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California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51023" y="3609081"/>
            <a:ext cx="3371281" cy="83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6139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Steve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60425" y="4400576"/>
            <a:ext cx="3952527" cy="70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CS ‘25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California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54096" y="5353920"/>
            <a:ext cx="3253584" cy="3253584"/>
          </a:xfrm>
          <a:custGeom>
            <a:avLst/>
            <a:gdLst/>
            <a:ahLst/>
            <a:cxnLst/>
            <a:rect r="r" b="b" t="t" l="l"/>
            <a:pathLst>
              <a:path h="3253584" w="3253584">
                <a:moveTo>
                  <a:pt x="0" y="0"/>
                </a:moveTo>
                <a:lnTo>
                  <a:pt x="3253585" y="0"/>
                </a:lnTo>
                <a:lnTo>
                  <a:pt x="3253585" y="3253585"/>
                </a:lnTo>
                <a:lnTo>
                  <a:pt x="0" y="3253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2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90398" y="2513012"/>
            <a:ext cx="9153764" cy="508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Understood the simple task easily.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More sensitive to text than visuals (icons/highlights)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“I wish there are error messages when I click on the wrong things.”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Was confused about the concept of assigning students to a planet.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715346"/>
            <a:ext cx="5668388" cy="4251291"/>
          </a:xfrm>
          <a:custGeom>
            <a:avLst/>
            <a:gdLst/>
            <a:ahLst/>
            <a:cxnLst/>
            <a:rect r="r" b="b" t="t" l="l"/>
            <a:pathLst>
              <a:path h="4251291" w="5668388">
                <a:moveTo>
                  <a:pt x="0" y="0"/>
                </a:moveTo>
                <a:lnTo>
                  <a:pt x="5668388" y="0"/>
                </a:lnTo>
                <a:lnTo>
                  <a:pt x="5668388" y="4251291"/>
                </a:lnTo>
                <a:lnTo>
                  <a:pt x="0" y="425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8685" y="194307"/>
            <a:ext cx="7621336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Parcipant 3: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3796" y="1603004"/>
            <a:ext cx="7440438" cy="74617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34350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AMOUNT OF SECONDS ON TASK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4937" y="1729572"/>
            <a:ext cx="7083878" cy="765481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22839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BACK PRESSES ON TASK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681502" y="1908955"/>
            <a:ext cx="9153764" cy="6556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Was a bit confused with finding students in the simple tasks, but eventually achieved the task after some prompting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the medium task, asked “what does recommended students mean?” </a:t>
            </a:r>
          </a:p>
          <a:p>
            <a:pPr algn="l" marL="1468119" indent="-489373" lvl="2">
              <a:lnSpc>
                <a:spcPts val="577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Associated it with recommendation letters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the complex task, asked “what is the source of AI insights?”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650094"/>
            <a:ext cx="5212427" cy="3909320"/>
          </a:xfrm>
          <a:custGeom>
            <a:avLst/>
            <a:gdLst/>
            <a:ahLst/>
            <a:cxnLst/>
            <a:rect r="r" b="b" t="t" l="l"/>
            <a:pathLst>
              <a:path h="3909320" w="5212427">
                <a:moveTo>
                  <a:pt x="0" y="0"/>
                </a:moveTo>
                <a:lnTo>
                  <a:pt x="5212427" y="0"/>
                </a:lnTo>
                <a:lnTo>
                  <a:pt x="5212427" y="3909320"/>
                </a:lnTo>
                <a:lnTo>
                  <a:pt x="0" y="3909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8685" y="194307"/>
            <a:ext cx="8988646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4: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95754" y="1344929"/>
            <a:ext cx="7315788" cy="76631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34350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AMOUNT OF SECONDS ON TASK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10366" y="1716821"/>
            <a:ext cx="7807835" cy="710938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22839" y="8836025"/>
            <a:ext cx="58080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BACK PRESSES ON TASK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Participant 4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43908" y="502046"/>
            <a:ext cx="9153764" cy="875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Due to having worked professionally for a couple of years in the Bay Area, was familiar with the prototyping phase and achieved all tasks with relative ease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the simple task, did not understand that the homepage classes consisted of students already connected to the counselor + wanted to “save” students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Wanted to know more about the source of templates in the medium task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Wanted the complex task to also include actionable items, not just insights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584916"/>
            <a:ext cx="5096074" cy="3580601"/>
          </a:xfrm>
          <a:custGeom>
            <a:avLst/>
            <a:gdLst/>
            <a:ahLst/>
            <a:cxnLst/>
            <a:rect r="r" b="b" t="t" l="l"/>
            <a:pathLst>
              <a:path h="3580601" w="5096074">
                <a:moveTo>
                  <a:pt x="0" y="0"/>
                </a:moveTo>
                <a:lnTo>
                  <a:pt x="5096074" y="0"/>
                </a:lnTo>
                <a:lnTo>
                  <a:pt x="5096074" y="3580601"/>
                </a:lnTo>
                <a:lnTo>
                  <a:pt x="0" y="3580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43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1098" y="4076607"/>
            <a:ext cx="9045804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Discussion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Intended Changes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8548" y="1968500"/>
            <a:ext cx="14035861" cy="728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Some way to introduce app to user before navigating the different tasks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Change homepage to “find students’, not “teach” as that is our simple task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Refer to  “classrooms” instead of “planets” to be more intuitive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Have consistent terminology across frames e.g. don’t use “tasks”, only “insights”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Let users know more about where certain implementation come from (explain how they work briefly) e.g. templates, AI recommendations </a:t>
            </a:r>
          </a:p>
          <a:p>
            <a:pPr algn="l">
              <a:lnSpc>
                <a:spcPts val="5779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7785"/>
            <a:ext cx="15064426" cy="101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7"/>
              </a:lnSpc>
            </a:pPr>
            <a:r>
              <a:rPr lang="en-US" sz="8300" spc="-398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Intended Changes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146564"/>
            <a:ext cx="14035861" cy="582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9"/>
              </a:lnSpc>
            </a:pP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Have the navigation bar always present at the bottom of the screen for users’ convenience. 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Remove icons/pressable not relevant to the current task (such as the student icons when creating new sessions).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Make the AI assistance have more actionable functions instead of pure text analysis</a:t>
            </a:r>
          </a:p>
          <a:p>
            <a:pPr algn="l">
              <a:lnSpc>
                <a:spcPts val="5779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Appendix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13783526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Value Proposition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69470" y="4497196"/>
            <a:ext cx="12749061" cy="2104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i="true">
                <a:solidFill>
                  <a:srgbClr val="1C1A19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College mentorship reimagined with freedom and purpose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4739" y="2023112"/>
            <a:ext cx="10584205" cy="7025266"/>
          </a:xfrm>
          <a:custGeom>
            <a:avLst/>
            <a:gdLst/>
            <a:ahLst/>
            <a:cxnLst/>
            <a:rect r="r" b="b" t="t" l="l"/>
            <a:pathLst>
              <a:path h="7025266" w="10584205">
                <a:moveTo>
                  <a:pt x="0" y="0"/>
                </a:moveTo>
                <a:lnTo>
                  <a:pt x="10584206" y="0"/>
                </a:lnTo>
                <a:lnTo>
                  <a:pt x="10584206" y="7025267"/>
                </a:lnTo>
                <a:lnTo>
                  <a:pt x="0" y="702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32000" y="1085206"/>
            <a:ext cx="28753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PROS/CONS TABLE: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4395" y="793750"/>
            <a:ext cx="32934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FULL TESTING NOTES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87887" y="838518"/>
            <a:ext cx="2533576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（Doc added to drive）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3918" y="1342186"/>
            <a:ext cx="11650488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https://docs.google.com/document/d/1KGOHknh7rPLcNxSzc9PuQz5bHM9QIPTnOgXm-vKRrlA/edit?usp=drive_link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9484" y="2959551"/>
            <a:ext cx="330331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SCRIPTS FOR 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7887" y="3004319"/>
            <a:ext cx="2533576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（Doc added to drive）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3276"/>
            <a:ext cx="1107787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https://docs.google.com/document/d/1Uu8yzQNMfMcvyi95mRNQeT99zOsN3D7FjXo2iZMV6yA/edit?usp=drive_link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2075"/>
            <a:ext cx="14958320" cy="1636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Problem &amp;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440238"/>
            <a:ext cx="5800640" cy="105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Our Primary User: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College Counselors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27687" y="6381109"/>
            <a:ext cx="7560346" cy="319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Brief synopsis of your proposed solution: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An app to allow Counselors to choose to work with small groups of students with interests and backgrounds that cater to their own knowledge.   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07148" y="3906854"/>
            <a:ext cx="8252152" cy="212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1C1A19"/>
                </a:solidFill>
                <a:latin typeface="Aileron Bold"/>
                <a:ea typeface="Aileron Bold"/>
                <a:cs typeface="Aileron Bold"/>
                <a:sym typeface="Aileron Bold"/>
              </a:rPr>
              <a:t>Problem you are tackling: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C1A19"/>
                </a:solidFill>
                <a:latin typeface="Aileron"/>
                <a:ea typeface="Aileron"/>
                <a:cs typeface="Aileron"/>
                <a:sym typeface="Aileron"/>
              </a:rPr>
              <a:t>Counselors lack independence when choosing students they want to work with (and topics) as they often work under a centralized topic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81144" y="3767996"/>
            <a:ext cx="8325713" cy="313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3 Diverse</a:t>
            </a:r>
          </a:p>
          <a:p>
            <a:pPr algn="ctr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Realizations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9323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5064426" cy="98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Diverse Realization #1 - Mobile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91801" y="2172353"/>
            <a:ext cx="10504398" cy="8114647"/>
          </a:xfrm>
          <a:custGeom>
            <a:avLst/>
            <a:gdLst/>
            <a:ahLst/>
            <a:cxnLst/>
            <a:rect r="r" b="b" t="t" l="l"/>
            <a:pathLst>
              <a:path h="8114647" w="10504398">
                <a:moveTo>
                  <a:pt x="0" y="0"/>
                </a:moveTo>
                <a:lnTo>
                  <a:pt x="10504398" y="0"/>
                </a:lnTo>
                <a:lnTo>
                  <a:pt x="10504398" y="8114647"/>
                </a:lnTo>
                <a:lnTo>
                  <a:pt x="0" y="8114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5064426" cy="187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Diverse Realization #2 - VR</a:t>
            </a:r>
          </a:p>
          <a:p>
            <a:pPr algn="l">
              <a:lnSpc>
                <a:spcPts val="712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00002" y="2404036"/>
            <a:ext cx="13087996" cy="7490026"/>
          </a:xfrm>
          <a:custGeom>
            <a:avLst/>
            <a:gdLst/>
            <a:ahLst/>
            <a:cxnLst/>
            <a:rect r="r" b="b" t="t" l="l"/>
            <a:pathLst>
              <a:path h="7490026" w="13087996">
                <a:moveTo>
                  <a:pt x="0" y="0"/>
                </a:moveTo>
                <a:lnTo>
                  <a:pt x="13087996" y="0"/>
                </a:lnTo>
                <a:lnTo>
                  <a:pt x="13087996" y="7490025"/>
                </a:lnTo>
                <a:lnTo>
                  <a:pt x="0" y="7490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56" r="0" b="-1352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5064426" cy="214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Diverse Realization #3 - IOT</a:t>
            </a:r>
          </a:p>
          <a:p>
            <a:pPr algn="l">
              <a:lnSpc>
                <a:spcPts val="88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37850" y="2345512"/>
            <a:ext cx="12812300" cy="7361264"/>
          </a:xfrm>
          <a:custGeom>
            <a:avLst/>
            <a:gdLst/>
            <a:ahLst/>
            <a:cxnLst/>
            <a:rect r="r" b="b" t="t" l="l"/>
            <a:pathLst>
              <a:path h="7361264" w="12812300">
                <a:moveTo>
                  <a:pt x="0" y="0"/>
                </a:moveTo>
                <a:lnTo>
                  <a:pt x="12812300" y="0"/>
                </a:lnTo>
                <a:lnTo>
                  <a:pt x="12812300" y="7361264"/>
                </a:lnTo>
                <a:lnTo>
                  <a:pt x="0" y="736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781" r="0" b="-1367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DAGUVZQqbd4</dc:identifier>
  <dcterms:modified xsi:type="dcterms:W3CDTF">2011-08-01T06:04:30Z</dcterms:modified>
  <cp:revision>1</cp:revision>
  <dc:title>A5 Presentation - CS 147 </dc:title>
</cp:coreProperties>
</file>